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2"/>
  </p:notesMasterIdLst>
  <p:sldIdLst>
    <p:sldId id="256" r:id="rId2"/>
    <p:sldId id="258" r:id="rId3"/>
    <p:sldId id="262" r:id="rId4"/>
    <p:sldId id="276" r:id="rId5"/>
    <p:sldId id="282" r:id="rId6"/>
    <p:sldId id="297" r:id="rId7"/>
    <p:sldId id="298" r:id="rId8"/>
    <p:sldId id="299" r:id="rId9"/>
    <p:sldId id="300" r:id="rId10"/>
    <p:sldId id="259" r:id="rId11"/>
  </p:sldIdLst>
  <p:sldSz cx="9144000" cy="5143500" type="screen16x9"/>
  <p:notesSz cx="6858000" cy="9144000"/>
  <p:embeddedFontLst>
    <p:embeddedFont>
      <p:font typeface="Catamaran Thin" panose="020B0604020202020204" charset="0"/>
      <p:regular r:id="rId13"/>
      <p:bold r:id="rId14"/>
    </p:embeddedFont>
    <p:embeddedFont>
      <p:font typeface="Fira Sans Extra Condensed Medium" panose="020B0604020202020204" charset="0"/>
      <p:regular r:id="rId15"/>
      <p:bold r:id="rId16"/>
      <p:italic r:id="rId17"/>
      <p:boldItalic r:id="rId18"/>
    </p:embeddedFont>
    <p:embeddedFont>
      <p:font typeface="Livvic" panose="020B0604020202020204" charset="0"/>
      <p:regular r:id="rId19"/>
      <p:bold r:id="rId20"/>
      <p:italic r:id="rId21"/>
      <p:boldItalic r:id="rId22"/>
    </p:embeddedFont>
    <p:embeddedFont>
      <p:font typeface="Roboto"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72DF8F-8287-40F1-8E7F-985938998E44}">
  <a:tblStyle styleId="{7C72DF8F-8287-40F1-8E7F-985938998E4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33e13d9a7e_0_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33e13d9a7e_0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3e13d9a7e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3e13d9a7e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3e13d9a7e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3e13d9a7e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5239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3e13d9a7e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3e13d9a7e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03197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3e13d9a7e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3e13d9a7e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144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3e13d9a7e_0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3e13d9a7e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60564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108"/>
        <p:cNvGrpSpPr/>
        <p:nvPr/>
      </p:nvGrpSpPr>
      <p:grpSpPr>
        <a:xfrm>
          <a:off x="0" y="0"/>
          <a:ext cx="0" cy="0"/>
          <a:chOff x="0" y="0"/>
          <a:chExt cx="0" cy="0"/>
        </a:xfrm>
      </p:grpSpPr>
      <p:sp>
        <p:nvSpPr>
          <p:cNvPr id="109" name="Google Shape;109;p20"/>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0" name="Google Shape;110;p2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1pPr>
            <a:lvl2pPr marL="914400" lvl="1"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2pPr>
            <a:lvl3pPr marL="1371600" lvl="2"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3pPr>
            <a:lvl4pPr marL="1828800" lvl="3"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4pPr>
            <a:lvl5pPr marL="2286000" lvl="4"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5pPr>
            <a:lvl6pPr marL="2743200" lvl="5"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6pPr>
            <a:lvl7pPr marL="3200400" lvl="6"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7pPr>
            <a:lvl8pPr marL="3657600" lvl="7" indent="-304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8pPr>
            <a:lvl9pPr marL="4114800" lvl="8" indent="-304800" rtl="0">
              <a:lnSpc>
                <a:spcPct val="115000"/>
              </a:lnSpc>
              <a:spcBef>
                <a:spcPts val="1600"/>
              </a:spcBef>
              <a:spcAft>
                <a:spcPts val="160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60" r:id="rId5"/>
    <p:sldLayoutId id="2147483666"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web.microsoftstream.com/video/44503f2d-303b-4f06-b3a4-282c5807a93e" TargetMode="External"/><Relationship Id="rId4" Type="http://schemas.openxmlformats.org/officeDocument/2006/relationships/hyperlink" Target="EEE%20415%20(Jan%202021)%20-%204%20Bit%20Computer%20Design%20&#8211;%201606148.mp4"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pic>
        <p:nvPicPr>
          <p:cNvPr id="123" name="Google Shape;123;p24"/>
          <p:cNvPicPr preferRelativeResize="0"/>
          <p:nvPr/>
        </p:nvPicPr>
        <p:blipFill rotWithShape="1">
          <a:blip r:embed="rId3">
            <a:alphaModFix/>
          </a:blip>
          <a:srcRect/>
          <a:stretch/>
        </p:blipFill>
        <p:spPr>
          <a:xfrm flipH="1">
            <a:off x="2214590" y="0"/>
            <a:ext cx="6929408" cy="5143500"/>
          </a:xfrm>
          <a:prstGeom prst="rect">
            <a:avLst/>
          </a:prstGeom>
          <a:noFill/>
          <a:ln>
            <a:noFill/>
          </a:ln>
        </p:spPr>
      </p:pic>
      <p:sp>
        <p:nvSpPr>
          <p:cNvPr id="124" name="Google Shape;124;p24"/>
          <p:cNvSpPr/>
          <p:nvPr/>
        </p:nvSpPr>
        <p:spPr>
          <a:xfrm rot="5400000">
            <a:off x="1376170" y="-489070"/>
            <a:ext cx="3358800" cy="5026500"/>
          </a:xfrm>
          <a:prstGeom prst="rect">
            <a:avLst/>
          </a:prstGeom>
          <a:solidFill>
            <a:srgbClr val="908269">
              <a:alpha val="8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4"/>
          <p:cNvSpPr txBox="1">
            <a:spLocks noGrp="1"/>
          </p:cNvSpPr>
          <p:nvPr>
            <p:ph type="subTitle" idx="1"/>
          </p:nvPr>
        </p:nvSpPr>
        <p:spPr>
          <a:xfrm>
            <a:off x="3385977" y="2489490"/>
            <a:ext cx="2076517" cy="109116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2400" b="1" dirty="0">
                <a:solidFill>
                  <a:schemeClr val="lt1"/>
                </a:solidFill>
              </a:rPr>
              <a:t>Prasun Datta </a:t>
            </a:r>
          </a:p>
          <a:p>
            <a:pPr marL="0" lvl="0" indent="0" algn="r" rtl="0">
              <a:spcBef>
                <a:spcPts val="0"/>
              </a:spcBef>
              <a:spcAft>
                <a:spcPts val="0"/>
              </a:spcAft>
              <a:buNone/>
            </a:pPr>
            <a:r>
              <a:rPr lang="es" sz="2400" b="1" dirty="0">
                <a:solidFill>
                  <a:schemeClr val="lt1"/>
                </a:solidFill>
              </a:rPr>
              <a:t>ID: 1606148</a:t>
            </a:r>
          </a:p>
          <a:p>
            <a:pPr marL="0" lvl="0" indent="0" algn="r" rtl="0">
              <a:spcBef>
                <a:spcPts val="0"/>
              </a:spcBef>
              <a:spcAft>
                <a:spcPts val="0"/>
              </a:spcAft>
              <a:buNone/>
            </a:pPr>
            <a:r>
              <a:rPr lang="es" sz="2400" b="1" dirty="0">
                <a:solidFill>
                  <a:schemeClr val="lt1"/>
                </a:solidFill>
              </a:rPr>
              <a:t>Section : C</a:t>
            </a:r>
            <a:endParaRPr sz="2400" b="1" dirty="0">
              <a:solidFill>
                <a:schemeClr val="lt1"/>
              </a:solidFill>
            </a:endParaRPr>
          </a:p>
        </p:txBody>
      </p:sp>
      <p:sp>
        <p:nvSpPr>
          <p:cNvPr id="126" name="Google Shape;126;p24"/>
          <p:cNvSpPr txBox="1">
            <a:spLocks noGrp="1"/>
          </p:cNvSpPr>
          <p:nvPr>
            <p:ph type="ctrTitle"/>
          </p:nvPr>
        </p:nvSpPr>
        <p:spPr>
          <a:xfrm>
            <a:off x="870094" y="707190"/>
            <a:ext cx="4592400"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4000" dirty="0">
                <a:solidFill>
                  <a:schemeClr val="lt1"/>
                </a:solidFill>
              </a:rPr>
              <a:t>Design of A 4 Bit Computer Using VerilogHDL</a:t>
            </a:r>
            <a:endParaRPr sz="4000" dirty="0">
              <a:solidFill>
                <a:schemeClr val="lt1"/>
              </a:solidFill>
            </a:endParaRPr>
          </a:p>
        </p:txBody>
      </p:sp>
      <p:sp>
        <p:nvSpPr>
          <p:cNvPr id="127" name="Google Shape;127;p24"/>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hlinkClick r:id="rId4" action="ppaction://hlinkfile"/>
            <a:extLst>
              <a:ext uri="{FF2B5EF4-FFF2-40B4-BE49-F238E27FC236}">
                <a16:creationId xmlns:a16="http://schemas.microsoft.com/office/drawing/2014/main" id="{807FD3CD-D069-41F0-94C8-B475130AB132}"/>
              </a:ext>
            </a:extLst>
          </p:cNvPr>
          <p:cNvSpPr txBox="1"/>
          <p:nvPr/>
        </p:nvSpPr>
        <p:spPr>
          <a:xfrm>
            <a:off x="292502" y="3758505"/>
            <a:ext cx="1783713" cy="1384995"/>
          </a:xfrm>
          <a:prstGeom prst="rect">
            <a:avLst/>
          </a:prstGeom>
          <a:solidFill>
            <a:schemeClr val="accent5"/>
          </a:solidFill>
        </p:spPr>
        <p:txBody>
          <a:bodyPr wrap="square" rtlCol="0">
            <a:spAutoFit/>
          </a:bodyPr>
          <a:lstStyle/>
          <a:p>
            <a:r>
              <a:rPr lang="en-US" dirty="0"/>
              <a:t>Video Link : </a:t>
            </a:r>
          </a:p>
          <a:p>
            <a:r>
              <a:rPr lang="en-US" dirty="0">
                <a:hlinkClick r:id="rId5"/>
              </a:rPr>
              <a:t>https://web.microsoftstream.com/video/44503f2d-303b-4f06-b3a4-282c5807a93e</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3" name="Google Shape;163;p27"/>
          <p:cNvSpPr/>
          <p:nvPr/>
        </p:nvSpPr>
        <p:spPr>
          <a:xfrm rot="21092216">
            <a:off x="1977656" y="1254642"/>
            <a:ext cx="5071729" cy="2445488"/>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7"/>
          <p:cNvSpPr/>
          <p:nvPr/>
        </p:nvSpPr>
        <p:spPr>
          <a:xfrm>
            <a:off x="0" y="1577400"/>
            <a:ext cx="3621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Rectangle 7">
            <a:extLst>
              <a:ext uri="{FF2B5EF4-FFF2-40B4-BE49-F238E27FC236}">
                <a16:creationId xmlns:a16="http://schemas.microsoft.com/office/drawing/2014/main" id="{E3043AF9-1AEA-455C-A584-6C7A6F7180A7}"/>
              </a:ext>
            </a:extLst>
          </p:cNvPr>
          <p:cNvSpPr/>
          <p:nvPr/>
        </p:nvSpPr>
        <p:spPr>
          <a:xfrm>
            <a:off x="2421411" y="2110085"/>
            <a:ext cx="4301177"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141" name="Google Shape;141;p26"/>
          <p:cNvSpPr txBox="1">
            <a:spLocks noGrp="1"/>
          </p:cNvSpPr>
          <p:nvPr>
            <p:ph type="ctrTitle" idx="9"/>
          </p:nvPr>
        </p:nvSpPr>
        <p:spPr>
          <a:xfrm rot="5400000">
            <a:off x="6099579" y="1264825"/>
            <a:ext cx="3512946" cy="125227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400" dirty="0"/>
              <a:t> PC Architecture At a glance</a:t>
            </a:r>
            <a:endParaRPr sz="2400" dirty="0"/>
          </a:p>
        </p:txBody>
      </p:sp>
      <p:sp>
        <p:nvSpPr>
          <p:cNvPr id="142" name="Google Shape;142;p26"/>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txBox="1">
            <a:spLocks noGrp="1"/>
          </p:cNvSpPr>
          <p:nvPr>
            <p:ph type="subTitle" idx="7"/>
          </p:nvPr>
        </p:nvSpPr>
        <p:spPr>
          <a:xfrm>
            <a:off x="3334525" y="2206585"/>
            <a:ext cx="1703671" cy="5980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a:t>
            </a:r>
            <a:r>
              <a:rPr lang="es" dirty="0"/>
              <a:t> 2D RAM is created called mypc_ram. Its of size 16*4. There are 16 unique addresses each of size 4 bits.</a:t>
            </a:r>
            <a:endParaRPr dirty="0"/>
          </a:p>
        </p:txBody>
      </p:sp>
      <p:sp>
        <p:nvSpPr>
          <p:cNvPr id="144" name="Google Shape;144;p26"/>
          <p:cNvSpPr txBox="1">
            <a:spLocks noGrp="1"/>
          </p:cNvSpPr>
          <p:nvPr>
            <p:ph type="ctrTitle" idx="6"/>
          </p:nvPr>
        </p:nvSpPr>
        <p:spPr>
          <a:xfrm>
            <a:off x="3334525" y="1942158"/>
            <a:ext cx="1703671" cy="34224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Memory Unit : RAM</a:t>
            </a:r>
            <a:endParaRPr dirty="0"/>
          </a:p>
        </p:txBody>
      </p:sp>
      <p:sp>
        <p:nvSpPr>
          <p:cNvPr id="145" name="Google Shape;145;p26"/>
          <p:cNvSpPr txBox="1">
            <a:spLocks noGrp="1"/>
          </p:cNvSpPr>
          <p:nvPr>
            <p:ph type="title" idx="8"/>
          </p:nvPr>
        </p:nvSpPr>
        <p:spPr>
          <a:xfrm>
            <a:off x="2087731" y="1967691"/>
            <a:ext cx="1059688" cy="52664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chemeClr val="lt1"/>
                </a:solidFill>
              </a:rPr>
              <a:t>03</a:t>
            </a:r>
            <a:endParaRPr dirty="0">
              <a:solidFill>
                <a:schemeClr val="lt1"/>
              </a:solidFill>
            </a:endParaRPr>
          </a:p>
        </p:txBody>
      </p:sp>
      <p:sp>
        <p:nvSpPr>
          <p:cNvPr id="146" name="Google Shape;146;p26"/>
          <p:cNvSpPr txBox="1">
            <a:spLocks noGrp="1"/>
          </p:cNvSpPr>
          <p:nvPr>
            <p:ph type="ctrTitle"/>
          </p:nvPr>
        </p:nvSpPr>
        <p:spPr>
          <a:xfrm>
            <a:off x="3316325" y="137373"/>
            <a:ext cx="1525823" cy="2974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es" dirty="0"/>
              <a:t>Input Register </a:t>
            </a:r>
            <a:endParaRPr dirty="0"/>
          </a:p>
        </p:txBody>
      </p:sp>
      <p:sp>
        <p:nvSpPr>
          <p:cNvPr id="147" name="Google Shape;147;p26"/>
          <p:cNvSpPr txBox="1">
            <a:spLocks noGrp="1"/>
          </p:cNvSpPr>
          <p:nvPr>
            <p:ph type="subTitle" idx="1"/>
          </p:nvPr>
        </p:nvSpPr>
        <p:spPr>
          <a:xfrm>
            <a:off x="3334525" y="435291"/>
            <a:ext cx="1615200" cy="4140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Two Input Registers called A &amp; B are declared havimg size of 4 bit</a:t>
            </a:r>
            <a:endParaRPr dirty="0"/>
          </a:p>
        </p:txBody>
      </p:sp>
      <p:sp>
        <p:nvSpPr>
          <p:cNvPr id="148" name="Google Shape;148;p26"/>
          <p:cNvSpPr txBox="1">
            <a:spLocks noGrp="1"/>
          </p:cNvSpPr>
          <p:nvPr>
            <p:ph type="title" idx="2"/>
          </p:nvPr>
        </p:nvSpPr>
        <p:spPr>
          <a:xfrm>
            <a:off x="2058096" y="134490"/>
            <a:ext cx="1054233" cy="61522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chemeClr val="lt1"/>
                </a:solidFill>
              </a:rPr>
              <a:t>01</a:t>
            </a:r>
            <a:endParaRPr dirty="0">
              <a:solidFill>
                <a:schemeClr val="lt1"/>
              </a:solidFill>
            </a:endParaRPr>
          </a:p>
        </p:txBody>
      </p:sp>
      <p:sp>
        <p:nvSpPr>
          <p:cNvPr id="149" name="Google Shape;149;p26"/>
          <p:cNvSpPr txBox="1">
            <a:spLocks noGrp="1"/>
          </p:cNvSpPr>
          <p:nvPr>
            <p:ph type="ctrTitle" idx="3"/>
          </p:nvPr>
        </p:nvSpPr>
        <p:spPr>
          <a:xfrm>
            <a:off x="3316325" y="999078"/>
            <a:ext cx="1976700" cy="27081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Output Register</a:t>
            </a:r>
            <a:endParaRPr dirty="0"/>
          </a:p>
        </p:txBody>
      </p:sp>
      <p:sp>
        <p:nvSpPr>
          <p:cNvPr id="150" name="Google Shape;150;p26"/>
          <p:cNvSpPr txBox="1">
            <a:spLocks noGrp="1"/>
          </p:cNvSpPr>
          <p:nvPr>
            <p:ph type="subTitle" idx="4"/>
          </p:nvPr>
        </p:nvSpPr>
        <p:spPr>
          <a:xfrm>
            <a:off x="3334525" y="1220395"/>
            <a:ext cx="1814404" cy="5980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Corresponding output registers called mypc_outA &amp; mypc_outB are created. They are also of size 4 bits.</a:t>
            </a:r>
            <a:endParaRPr dirty="0"/>
          </a:p>
        </p:txBody>
      </p:sp>
      <p:sp>
        <p:nvSpPr>
          <p:cNvPr id="151" name="Google Shape;151;p26"/>
          <p:cNvSpPr txBox="1">
            <a:spLocks noGrp="1"/>
          </p:cNvSpPr>
          <p:nvPr>
            <p:ph type="title" idx="5"/>
          </p:nvPr>
        </p:nvSpPr>
        <p:spPr>
          <a:xfrm>
            <a:off x="2023007" y="999078"/>
            <a:ext cx="1124412" cy="41444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chemeClr val="lt1"/>
                </a:solidFill>
              </a:rPr>
              <a:t>02</a:t>
            </a:r>
            <a:endParaRPr dirty="0">
              <a:solidFill>
                <a:schemeClr val="lt1"/>
              </a:solidFill>
            </a:endParaRPr>
          </a:p>
        </p:txBody>
      </p:sp>
      <p:sp>
        <p:nvSpPr>
          <p:cNvPr id="152" name="Google Shape;152;p26"/>
          <p:cNvSpPr txBox="1">
            <a:spLocks noGrp="1"/>
          </p:cNvSpPr>
          <p:nvPr>
            <p:ph type="ctrTitle" idx="13"/>
          </p:nvPr>
        </p:nvSpPr>
        <p:spPr>
          <a:xfrm>
            <a:off x="3316325" y="2774588"/>
            <a:ext cx="1703671" cy="41362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Stack Memory</a:t>
            </a:r>
            <a:endParaRPr dirty="0"/>
          </a:p>
        </p:txBody>
      </p:sp>
      <p:sp>
        <p:nvSpPr>
          <p:cNvPr id="153" name="Google Shape;153;p26"/>
          <p:cNvSpPr txBox="1">
            <a:spLocks noGrp="1"/>
          </p:cNvSpPr>
          <p:nvPr>
            <p:ph type="subTitle" idx="14"/>
          </p:nvPr>
        </p:nvSpPr>
        <p:spPr>
          <a:xfrm>
            <a:off x="3347860" y="3095171"/>
            <a:ext cx="1591999" cy="71236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Similarly a stack memory is created called mypcMEM_STACK. This is also of size 16*4 </a:t>
            </a:r>
            <a:endParaRPr dirty="0"/>
          </a:p>
        </p:txBody>
      </p:sp>
      <p:sp>
        <p:nvSpPr>
          <p:cNvPr id="154" name="Google Shape;154;p26"/>
          <p:cNvSpPr txBox="1">
            <a:spLocks noGrp="1"/>
          </p:cNvSpPr>
          <p:nvPr>
            <p:ph type="title" idx="15"/>
          </p:nvPr>
        </p:nvSpPr>
        <p:spPr>
          <a:xfrm>
            <a:off x="2058096" y="2849919"/>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chemeClr val="lt1"/>
                </a:solidFill>
              </a:rPr>
              <a:t>04</a:t>
            </a:r>
            <a:endParaRPr dirty="0">
              <a:solidFill>
                <a:schemeClr val="lt1"/>
              </a:solidFill>
            </a:endParaRPr>
          </a:p>
        </p:txBody>
      </p:sp>
      <p:sp>
        <p:nvSpPr>
          <p:cNvPr id="155" name="Google Shape;155;p26"/>
          <p:cNvSpPr txBox="1">
            <a:spLocks noGrp="1"/>
          </p:cNvSpPr>
          <p:nvPr>
            <p:ph type="ctrTitle" idx="16"/>
          </p:nvPr>
        </p:nvSpPr>
        <p:spPr>
          <a:xfrm>
            <a:off x="3291213" y="3693857"/>
            <a:ext cx="2256282" cy="4096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Instruction Execution Unit</a:t>
            </a:r>
            <a:endParaRPr dirty="0"/>
          </a:p>
        </p:txBody>
      </p:sp>
      <p:sp>
        <p:nvSpPr>
          <p:cNvPr id="156" name="Google Shape;156;p26"/>
          <p:cNvSpPr txBox="1">
            <a:spLocks noGrp="1"/>
          </p:cNvSpPr>
          <p:nvPr>
            <p:ph type="subTitle" idx="17"/>
          </p:nvPr>
        </p:nvSpPr>
        <p:spPr>
          <a:xfrm>
            <a:off x="3316326" y="4105699"/>
            <a:ext cx="2691070" cy="87091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This is the “Nucleus” of the designed 4 bit PC. In this unit instructions are executed sequentially. For implementing this 16 modules are designed according to different assigned tasks.</a:t>
            </a:r>
            <a:endParaRPr dirty="0"/>
          </a:p>
        </p:txBody>
      </p:sp>
      <p:sp>
        <p:nvSpPr>
          <p:cNvPr id="157" name="Google Shape;157;p26"/>
          <p:cNvSpPr txBox="1">
            <a:spLocks noGrp="1"/>
          </p:cNvSpPr>
          <p:nvPr>
            <p:ph type="title" idx="18"/>
          </p:nvPr>
        </p:nvSpPr>
        <p:spPr>
          <a:xfrm>
            <a:off x="2058096" y="3821215"/>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chemeClr val="lt1"/>
                </a:solidFill>
              </a:rPr>
              <a:t>05</a:t>
            </a:r>
            <a:endParaRPr dirty="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02"/>
        <p:cNvGrpSpPr/>
        <p:nvPr/>
      </p:nvGrpSpPr>
      <p:grpSpPr>
        <a:xfrm>
          <a:off x="0" y="0"/>
          <a:ext cx="0" cy="0"/>
          <a:chOff x="0" y="0"/>
          <a:chExt cx="0" cy="0"/>
        </a:xfrm>
      </p:grpSpPr>
      <p:sp>
        <p:nvSpPr>
          <p:cNvPr id="203" name="Google Shape;203;p30"/>
          <p:cNvSpPr/>
          <p:nvPr/>
        </p:nvSpPr>
        <p:spPr>
          <a:xfrm rot="-5400000">
            <a:off x="1994155" y="-780938"/>
            <a:ext cx="1057500" cy="31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30"/>
          <p:cNvSpPr txBox="1">
            <a:spLocks noGrp="1"/>
          </p:cNvSpPr>
          <p:nvPr>
            <p:ph type="ctrTitle"/>
          </p:nvPr>
        </p:nvSpPr>
        <p:spPr>
          <a:xfrm>
            <a:off x="1410540" y="141775"/>
            <a:ext cx="2534139" cy="105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2800" dirty="0">
                <a:solidFill>
                  <a:schemeClr val="lt1"/>
                </a:solidFill>
              </a:rPr>
              <a:t>Unique Features</a:t>
            </a:r>
            <a:endParaRPr sz="2800" dirty="0">
              <a:solidFill>
                <a:schemeClr val="lt1"/>
              </a:solidFill>
            </a:endParaRPr>
          </a:p>
        </p:txBody>
      </p:sp>
      <p:sp>
        <p:nvSpPr>
          <p:cNvPr id="206" name="Google Shape;206;p30"/>
          <p:cNvSpPr txBox="1">
            <a:spLocks noGrp="1"/>
          </p:cNvSpPr>
          <p:nvPr>
            <p:ph type="subTitle" idx="1"/>
          </p:nvPr>
        </p:nvSpPr>
        <p:spPr>
          <a:xfrm>
            <a:off x="1333811" y="1424404"/>
            <a:ext cx="7374254" cy="2764823"/>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v"/>
            </a:pPr>
            <a:r>
              <a:rPr lang="en-US" sz="1400" b="1" u="sng" dirty="0"/>
              <a:t>Zero Flag (ZF) : </a:t>
            </a:r>
            <a:r>
              <a:rPr lang="en-US" sz="1400" dirty="0"/>
              <a:t>This designed 4 bit PC can detect zero bit pattern 0000. Hence during execution of instruction , if we get any zero in the input or output register we can detect it by observing the value of zero </a:t>
            </a:r>
            <a:r>
              <a:rPr lang="en-US" sz="1400" dirty="0" err="1"/>
              <a:t>flag.Specifically</a:t>
            </a:r>
            <a:r>
              <a:rPr lang="en-US" sz="1400" dirty="0"/>
              <a:t>, if we get zero the ZF becomes =1 and otherwise it will remain Zero .</a:t>
            </a:r>
          </a:p>
          <a:p>
            <a:pPr marL="0" lvl="0" indent="0" algn="l" rtl="0">
              <a:spcBef>
                <a:spcPts val="0"/>
              </a:spcBef>
              <a:spcAft>
                <a:spcPts val="0"/>
              </a:spcAft>
            </a:pPr>
            <a:endParaRPr lang="en-US" sz="1400" dirty="0"/>
          </a:p>
          <a:p>
            <a:pPr marL="171450" lvl="0" indent="-171450" algn="l" rtl="0">
              <a:spcBef>
                <a:spcPts val="0"/>
              </a:spcBef>
              <a:spcAft>
                <a:spcPts val="0"/>
              </a:spcAft>
              <a:buFont typeface="Wingdings" panose="05000000000000000000" pitchFamily="2" charset="2"/>
              <a:buChar char="v"/>
            </a:pPr>
            <a:r>
              <a:rPr lang="en-US" sz="1400" b="1" u="sng" dirty="0"/>
              <a:t>Carry Flag</a:t>
            </a:r>
            <a:r>
              <a:rPr lang="en-US" sz="1400" dirty="0"/>
              <a:t>: During addition/subtraction operation as well as in the RCL,SHR operation , handling of carry flag is quite important. If any carry is generated, then value of CF will be 1. Otherwise it will remain zero. Hence observing the value of CF we can detect carry bit. </a:t>
            </a:r>
            <a:br>
              <a:rPr lang="en-US" sz="1400" dirty="0"/>
            </a:br>
            <a:endParaRPr lang="en-US" sz="1400" dirty="0"/>
          </a:p>
          <a:p>
            <a:pPr marL="171450" lvl="0" indent="-171450" algn="l" rtl="0">
              <a:spcBef>
                <a:spcPts val="0"/>
              </a:spcBef>
              <a:spcAft>
                <a:spcPts val="0"/>
              </a:spcAft>
              <a:buFont typeface="Wingdings" panose="05000000000000000000" pitchFamily="2" charset="2"/>
              <a:buChar char="v"/>
            </a:pPr>
            <a:r>
              <a:rPr lang="en-US" sz="1400" b="1" u="sng" dirty="0" err="1"/>
              <a:t>Stack_output</a:t>
            </a:r>
            <a:r>
              <a:rPr lang="en-US" sz="1400" b="1" u="sng" dirty="0"/>
              <a:t> Register:  </a:t>
            </a:r>
            <a:r>
              <a:rPr lang="en-US" sz="1400" dirty="0"/>
              <a:t>This is a dedicated output register to show the contents of current stack memory. If any content in pushed in the stack or popped out of the stack, we can keep track of this observing the values of this register. Actually it instantly outputs the value that is pushed in or popped out of the memory,.</a:t>
            </a:r>
            <a:endParaRPr sz="1400" b="1" u="sng" dirty="0"/>
          </a:p>
        </p:txBody>
      </p:sp>
      <p:sp>
        <p:nvSpPr>
          <p:cNvPr id="207" name="Google Shape;207;p30"/>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4"/>
          <p:cNvSpPr/>
          <p:nvPr/>
        </p:nvSpPr>
        <p:spPr>
          <a:xfrm rot="5400000">
            <a:off x="2244038" y="2393338"/>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4"/>
          <p:cNvSpPr/>
          <p:nvPr/>
        </p:nvSpPr>
        <p:spPr>
          <a:xfrm rot="-5400000" flipH="1">
            <a:off x="4398349" y="733025"/>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435" name="Google Shape;435;p44"/>
          <p:cNvSpPr/>
          <p:nvPr/>
        </p:nvSpPr>
        <p:spPr>
          <a:xfrm rot="-5400000" flipH="1">
            <a:off x="4398349" y="2380525"/>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txBox="1">
            <a:spLocks noGrp="1"/>
          </p:cNvSpPr>
          <p:nvPr>
            <p:ph type="ctrTitle"/>
          </p:nvPr>
        </p:nvSpPr>
        <p:spPr>
          <a:xfrm rot="5400000">
            <a:off x="6883801" y="1251625"/>
            <a:ext cx="2522400" cy="8858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Instructions Performed</a:t>
            </a:r>
            <a:endParaRPr dirty="0"/>
          </a:p>
        </p:txBody>
      </p:sp>
      <p:sp>
        <p:nvSpPr>
          <p:cNvPr id="437" name="Google Shape;437;p44"/>
          <p:cNvSpPr/>
          <p:nvPr/>
        </p:nvSpPr>
        <p:spPr>
          <a:xfrm rot="5400000">
            <a:off x="2244038" y="745838"/>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3652825" y="2342925"/>
            <a:ext cx="885900" cy="520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3924857" y="2403095"/>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7E773BD8-C13C-4D36-8534-B3556F888DD4}"/>
              </a:ext>
            </a:extLst>
          </p:cNvPr>
          <p:cNvSpPr txBox="1"/>
          <p:nvPr/>
        </p:nvSpPr>
        <p:spPr>
          <a:xfrm>
            <a:off x="2477386" y="1201479"/>
            <a:ext cx="1447454" cy="830997"/>
          </a:xfrm>
          <a:prstGeom prst="rect">
            <a:avLst/>
          </a:prstGeom>
          <a:noFill/>
        </p:spPr>
        <p:txBody>
          <a:bodyPr wrap="square" rtlCol="0">
            <a:spAutoFit/>
          </a:bodyPr>
          <a:lstStyle/>
          <a:p>
            <a:pPr marL="228600" indent="-228600" algn="r">
              <a:buAutoNum type="arabicPeriod"/>
            </a:pPr>
            <a:r>
              <a:rPr lang="en-US" sz="1200" dirty="0">
                <a:solidFill>
                  <a:schemeClr val="bg1"/>
                </a:solidFill>
              </a:rPr>
              <a:t>ADD A,B</a:t>
            </a:r>
          </a:p>
          <a:p>
            <a:pPr marL="228600" indent="-228600" algn="r">
              <a:buAutoNum type="arabicPeriod"/>
            </a:pPr>
            <a:r>
              <a:rPr lang="en-US" sz="1200" dirty="0">
                <a:solidFill>
                  <a:schemeClr val="bg1"/>
                </a:solidFill>
              </a:rPr>
              <a:t>SUB A,B</a:t>
            </a:r>
          </a:p>
          <a:p>
            <a:pPr marL="228600" indent="-228600" algn="r">
              <a:buAutoNum type="arabicPeriod"/>
            </a:pPr>
            <a:r>
              <a:rPr lang="en-US" sz="1200" dirty="0">
                <a:solidFill>
                  <a:schemeClr val="bg1"/>
                </a:solidFill>
              </a:rPr>
              <a:t>XCHG B,A</a:t>
            </a:r>
          </a:p>
          <a:p>
            <a:pPr marL="228600" indent="-228600" algn="r">
              <a:buAutoNum type="arabicPeriod"/>
            </a:pPr>
            <a:r>
              <a:rPr lang="en-US" sz="1200" dirty="0">
                <a:solidFill>
                  <a:schemeClr val="bg1"/>
                </a:solidFill>
              </a:rPr>
              <a:t>RCL B</a:t>
            </a:r>
          </a:p>
        </p:txBody>
      </p:sp>
      <p:sp>
        <p:nvSpPr>
          <p:cNvPr id="18" name="TextBox 17">
            <a:extLst>
              <a:ext uri="{FF2B5EF4-FFF2-40B4-BE49-F238E27FC236}">
                <a16:creationId xmlns:a16="http://schemas.microsoft.com/office/drawing/2014/main" id="{6D7AE659-BECD-468B-86AE-19E6623FE2E6}"/>
              </a:ext>
            </a:extLst>
          </p:cNvPr>
          <p:cNvSpPr txBox="1"/>
          <p:nvPr/>
        </p:nvSpPr>
        <p:spPr>
          <a:xfrm>
            <a:off x="4310310" y="1190846"/>
            <a:ext cx="1447454" cy="1200329"/>
          </a:xfrm>
          <a:prstGeom prst="rect">
            <a:avLst/>
          </a:prstGeom>
          <a:noFill/>
        </p:spPr>
        <p:txBody>
          <a:bodyPr wrap="square" rtlCol="0">
            <a:spAutoFit/>
          </a:bodyPr>
          <a:lstStyle/>
          <a:p>
            <a:r>
              <a:rPr lang="en-US" sz="1200" dirty="0">
                <a:solidFill>
                  <a:schemeClr val="bg1"/>
                </a:solidFill>
              </a:rPr>
              <a:t>5. SHR A</a:t>
            </a:r>
          </a:p>
          <a:p>
            <a:r>
              <a:rPr lang="en-US" sz="1200" dirty="0">
                <a:solidFill>
                  <a:schemeClr val="bg1"/>
                </a:solidFill>
              </a:rPr>
              <a:t>6. MOV A, [ADDRESS]</a:t>
            </a:r>
          </a:p>
          <a:p>
            <a:r>
              <a:rPr lang="en-US" sz="1200" dirty="0">
                <a:solidFill>
                  <a:schemeClr val="bg1"/>
                </a:solidFill>
              </a:rPr>
              <a:t>7. XOR A,[ADDRESS]</a:t>
            </a:r>
          </a:p>
          <a:p>
            <a:r>
              <a:rPr lang="en-US" sz="1200" dirty="0">
                <a:solidFill>
                  <a:schemeClr val="bg1"/>
                </a:solidFill>
              </a:rPr>
              <a:t>8.AND A,B</a:t>
            </a:r>
          </a:p>
        </p:txBody>
      </p:sp>
      <p:sp>
        <p:nvSpPr>
          <p:cNvPr id="19" name="TextBox 18">
            <a:extLst>
              <a:ext uri="{FF2B5EF4-FFF2-40B4-BE49-F238E27FC236}">
                <a16:creationId xmlns:a16="http://schemas.microsoft.com/office/drawing/2014/main" id="{0ED141A0-6B75-4D20-B238-56DDC1FA5DF9}"/>
              </a:ext>
            </a:extLst>
          </p:cNvPr>
          <p:cNvSpPr txBox="1"/>
          <p:nvPr/>
        </p:nvSpPr>
        <p:spPr>
          <a:xfrm>
            <a:off x="2510243" y="2938657"/>
            <a:ext cx="1447454" cy="1015663"/>
          </a:xfrm>
          <a:prstGeom prst="rect">
            <a:avLst/>
          </a:prstGeom>
          <a:noFill/>
        </p:spPr>
        <p:txBody>
          <a:bodyPr wrap="square" rtlCol="0">
            <a:spAutoFit/>
          </a:bodyPr>
          <a:lstStyle/>
          <a:p>
            <a:pPr algn="r"/>
            <a:r>
              <a:rPr lang="en-US" sz="1200" dirty="0">
                <a:solidFill>
                  <a:schemeClr val="bg1"/>
                </a:solidFill>
              </a:rPr>
              <a:t>9.OR B,[ADDRESS]</a:t>
            </a:r>
          </a:p>
          <a:p>
            <a:pPr algn="r"/>
            <a:r>
              <a:rPr lang="en-US" sz="1200" dirty="0">
                <a:solidFill>
                  <a:schemeClr val="bg1"/>
                </a:solidFill>
              </a:rPr>
              <a:t>10. OUT A</a:t>
            </a:r>
          </a:p>
          <a:p>
            <a:pPr algn="r"/>
            <a:r>
              <a:rPr lang="en-US" sz="1200" dirty="0">
                <a:solidFill>
                  <a:schemeClr val="bg1"/>
                </a:solidFill>
              </a:rPr>
              <a:t>11. JZ ADDRESS</a:t>
            </a:r>
          </a:p>
          <a:p>
            <a:pPr algn="r"/>
            <a:r>
              <a:rPr lang="en-US" sz="1200" dirty="0">
                <a:solidFill>
                  <a:schemeClr val="bg1"/>
                </a:solidFill>
              </a:rPr>
              <a:t>12. PUSH B</a:t>
            </a:r>
          </a:p>
        </p:txBody>
      </p:sp>
      <p:sp>
        <p:nvSpPr>
          <p:cNvPr id="20" name="TextBox 19">
            <a:extLst>
              <a:ext uri="{FF2B5EF4-FFF2-40B4-BE49-F238E27FC236}">
                <a16:creationId xmlns:a16="http://schemas.microsoft.com/office/drawing/2014/main" id="{4E350CDC-27A6-4D8B-B656-65089EFC8BCE}"/>
              </a:ext>
            </a:extLst>
          </p:cNvPr>
          <p:cNvSpPr txBox="1"/>
          <p:nvPr/>
        </p:nvSpPr>
        <p:spPr>
          <a:xfrm>
            <a:off x="4297016" y="2923895"/>
            <a:ext cx="1447454" cy="1015663"/>
          </a:xfrm>
          <a:prstGeom prst="rect">
            <a:avLst/>
          </a:prstGeom>
          <a:noFill/>
        </p:spPr>
        <p:txBody>
          <a:bodyPr wrap="square" rtlCol="0">
            <a:spAutoFit/>
          </a:bodyPr>
          <a:lstStyle/>
          <a:p>
            <a:r>
              <a:rPr lang="en-US" sz="1200" dirty="0">
                <a:solidFill>
                  <a:schemeClr val="bg1"/>
                </a:solidFill>
              </a:rPr>
              <a:t>13. POP B</a:t>
            </a:r>
          </a:p>
          <a:p>
            <a:r>
              <a:rPr lang="en-US" sz="1200" dirty="0">
                <a:solidFill>
                  <a:schemeClr val="bg1"/>
                </a:solidFill>
              </a:rPr>
              <a:t>14. CALL ADDRESS</a:t>
            </a:r>
          </a:p>
          <a:p>
            <a:r>
              <a:rPr lang="en-US" sz="1200" dirty="0">
                <a:solidFill>
                  <a:schemeClr val="bg1"/>
                </a:solidFill>
              </a:rPr>
              <a:t>15. RET</a:t>
            </a:r>
          </a:p>
          <a:p>
            <a:r>
              <a:rPr lang="en-US" sz="1200" dirty="0">
                <a:solidFill>
                  <a:schemeClr val="bg1"/>
                </a:solidFill>
              </a:rPr>
              <a:t>16. HLT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3" name="Title 2">
            <a:extLst>
              <a:ext uri="{FF2B5EF4-FFF2-40B4-BE49-F238E27FC236}">
                <a16:creationId xmlns:a16="http://schemas.microsoft.com/office/drawing/2014/main" id="{0186EA3B-A73D-49E8-ACDE-A238724F3820}"/>
              </a:ext>
            </a:extLst>
          </p:cNvPr>
          <p:cNvSpPr>
            <a:spLocks noGrp="1"/>
          </p:cNvSpPr>
          <p:nvPr>
            <p:ph type="ctrTitle"/>
          </p:nvPr>
        </p:nvSpPr>
        <p:spPr>
          <a:xfrm>
            <a:off x="642049" y="248548"/>
            <a:ext cx="3472751" cy="665852"/>
          </a:xfrm>
        </p:spPr>
        <p:txBody>
          <a:bodyPr/>
          <a:lstStyle/>
          <a:p>
            <a:pPr algn="r"/>
            <a:r>
              <a:rPr lang="en-US" dirty="0"/>
              <a:t>Intuitions From Waveform File</a:t>
            </a:r>
          </a:p>
        </p:txBody>
      </p:sp>
      <p:sp>
        <p:nvSpPr>
          <p:cNvPr id="7" name="Text Placeholder 6">
            <a:extLst>
              <a:ext uri="{FF2B5EF4-FFF2-40B4-BE49-F238E27FC236}">
                <a16:creationId xmlns:a16="http://schemas.microsoft.com/office/drawing/2014/main" id="{151D3EA0-41F5-42B3-B450-6364EFAD1998}"/>
              </a:ext>
            </a:extLst>
          </p:cNvPr>
          <p:cNvSpPr>
            <a:spLocks noGrp="1"/>
          </p:cNvSpPr>
          <p:nvPr>
            <p:ph type="body" idx="1"/>
          </p:nvPr>
        </p:nvSpPr>
        <p:spPr>
          <a:xfrm>
            <a:off x="642049" y="2404967"/>
            <a:ext cx="8180926" cy="2369051"/>
          </a:xfrm>
        </p:spPr>
        <p:txBody>
          <a:bodyPr/>
          <a:lstStyle/>
          <a:p>
            <a:pPr>
              <a:buFont typeface="Wingdings" panose="05000000000000000000" pitchFamily="2" charset="2"/>
              <a:buChar char="Ø"/>
            </a:pPr>
            <a:r>
              <a:rPr lang="en-US" sz="1600" dirty="0">
                <a:solidFill>
                  <a:schemeClr val="tx1"/>
                </a:solidFill>
              </a:rPr>
              <a:t>A and B are simply taken as input here. </a:t>
            </a:r>
          </a:p>
          <a:p>
            <a:pPr>
              <a:buFont typeface="Wingdings" panose="05000000000000000000" pitchFamily="2" charset="2"/>
              <a:buChar char="Ø"/>
            </a:pPr>
            <a:r>
              <a:rPr lang="en-US" sz="1600" dirty="0">
                <a:solidFill>
                  <a:schemeClr val="tx1"/>
                </a:solidFill>
              </a:rPr>
              <a:t>“</a:t>
            </a:r>
            <a:r>
              <a:rPr lang="en-US" sz="1600" dirty="0" err="1">
                <a:solidFill>
                  <a:schemeClr val="tx1"/>
                </a:solidFill>
              </a:rPr>
              <a:t>Pc_instr</a:t>
            </a:r>
            <a:r>
              <a:rPr lang="en-US" sz="1600" dirty="0">
                <a:solidFill>
                  <a:schemeClr val="tx1"/>
                </a:solidFill>
              </a:rPr>
              <a:t>” is basically working as the opcode for instruction of a given task. Here we can see that  every time the “</a:t>
            </a:r>
            <a:r>
              <a:rPr lang="en-US" sz="1600" dirty="0" err="1">
                <a:solidFill>
                  <a:schemeClr val="tx1"/>
                </a:solidFill>
              </a:rPr>
              <a:t>mypc_clock</a:t>
            </a:r>
            <a:r>
              <a:rPr lang="en-US" sz="1600" dirty="0">
                <a:solidFill>
                  <a:schemeClr val="tx1"/>
                </a:solidFill>
              </a:rPr>
              <a:t>” pulse gives a positive edge, </a:t>
            </a:r>
            <a:r>
              <a:rPr lang="en-US" sz="1600" dirty="0" err="1">
                <a:solidFill>
                  <a:schemeClr val="tx1"/>
                </a:solidFill>
              </a:rPr>
              <a:t>pc_instr</a:t>
            </a:r>
            <a:r>
              <a:rPr lang="en-US" sz="1600" dirty="0">
                <a:solidFill>
                  <a:schemeClr val="tx1"/>
                </a:solidFill>
              </a:rPr>
              <a:t> updates its value by one. We need to implement total 16 instructions hence, final value of </a:t>
            </a:r>
            <a:r>
              <a:rPr lang="en-US" sz="1600" dirty="0" err="1">
                <a:solidFill>
                  <a:schemeClr val="tx1"/>
                </a:solidFill>
              </a:rPr>
              <a:t>pc_instr</a:t>
            </a:r>
            <a:r>
              <a:rPr lang="en-US" sz="1600" dirty="0">
                <a:solidFill>
                  <a:schemeClr val="tx1"/>
                </a:solidFill>
              </a:rPr>
              <a:t> will be 15.This variable triggers the corresponding case module to perform the task.</a:t>
            </a:r>
          </a:p>
          <a:p>
            <a:pPr>
              <a:buFont typeface="Wingdings" panose="05000000000000000000" pitchFamily="2" charset="2"/>
              <a:buChar char="Ø"/>
            </a:pPr>
            <a:r>
              <a:rPr lang="en-US" sz="1600" dirty="0">
                <a:solidFill>
                  <a:schemeClr val="tx1"/>
                </a:solidFill>
              </a:rPr>
              <a:t>ADDRESS is basically the pointer to access data stored in the RAM. We will use this ADDRESS as an index to access memory data and perform various operations with the data.</a:t>
            </a:r>
          </a:p>
        </p:txBody>
      </p:sp>
      <p:pic>
        <p:nvPicPr>
          <p:cNvPr id="11" name="Picture 10">
            <a:extLst>
              <a:ext uri="{FF2B5EF4-FFF2-40B4-BE49-F238E27FC236}">
                <a16:creationId xmlns:a16="http://schemas.microsoft.com/office/drawing/2014/main" id="{4F971C9C-9893-4DAA-B7DC-DD70C8173862}"/>
              </a:ext>
            </a:extLst>
          </p:cNvPr>
          <p:cNvPicPr>
            <a:picLocks noChangeAspect="1"/>
          </p:cNvPicPr>
          <p:nvPr/>
        </p:nvPicPr>
        <p:blipFill>
          <a:blip r:embed="rId3"/>
          <a:stretch>
            <a:fillRect/>
          </a:stretch>
        </p:blipFill>
        <p:spPr>
          <a:xfrm>
            <a:off x="245574" y="1224819"/>
            <a:ext cx="8501950" cy="833617"/>
          </a:xfrm>
          <a:prstGeom prst="rect">
            <a:avLst/>
          </a:prstGeom>
          <a:ln>
            <a:noFill/>
          </a:ln>
          <a:effectLst>
            <a:outerShdw blurRad="190500" algn="tl" rotWithShape="0">
              <a:srgbClr val="000000">
                <a:alpha val="70000"/>
              </a:srgbClr>
            </a:outerShdw>
          </a:effectLst>
        </p:spPr>
      </p:pic>
      <p:sp>
        <p:nvSpPr>
          <p:cNvPr id="19" name="Google Shape;207;p30">
            <a:extLst>
              <a:ext uri="{FF2B5EF4-FFF2-40B4-BE49-F238E27FC236}">
                <a16:creationId xmlns:a16="http://schemas.microsoft.com/office/drawing/2014/main" id="{6D471606-9FC5-44A7-BA88-D2561F9181BE}"/>
              </a:ext>
            </a:extLst>
          </p:cNvPr>
          <p:cNvSpPr/>
          <p:nvPr/>
        </p:nvSpPr>
        <p:spPr>
          <a:xfrm rot="-5400000">
            <a:off x="-440892" y="2982793"/>
            <a:ext cx="1734439" cy="912351"/>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4" name="Title 3">
            <a:extLst>
              <a:ext uri="{FF2B5EF4-FFF2-40B4-BE49-F238E27FC236}">
                <a16:creationId xmlns:a16="http://schemas.microsoft.com/office/drawing/2014/main" id="{AB06D65B-2AB2-45F1-9DED-E93596C5830B}"/>
              </a:ext>
            </a:extLst>
          </p:cNvPr>
          <p:cNvSpPr>
            <a:spLocks noGrp="1"/>
          </p:cNvSpPr>
          <p:nvPr>
            <p:ph type="ctrTitle"/>
          </p:nvPr>
        </p:nvSpPr>
        <p:spPr>
          <a:xfrm>
            <a:off x="642050" y="184754"/>
            <a:ext cx="3557810" cy="623320"/>
          </a:xfrm>
        </p:spPr>
        <p:txBody>
          <a:bodyPr/>
          <a:lstStyle/>
          <a:p>
            <a:pPr algn="r"/>
            <a:r>
              <a:rPr lang="en-US" dirty="0"/>
              <a:t>Illustration of Timing Diagram </a:t>
            </a:r>
          </a:p>
        </p:txBody>
      </p:sp>
      <p:pic>
        <p:nvPicPr>
          <p:cNvPr id="9" name="Picture 8">
            <a:extLst>
              <a:ext uri="{FF2B5EF4-FFF2-40B4-BE49-F238E27FC236}">
                <a16:creationId xmlns:a16="http://schemas.microsoft.com/office/drawing/2014/main" id="{73A3A1DB-99C8-484C-92AB-6BCC23FC063A}"/>
              </a:ext>
            </a:extLst>
          </p:cNvPr>
          <p:cNvPicPr>
            <a:picLocks noChangeAspect="1"/>
          </p:cNvPicPr>
          <p:nvPr/>
        </p:nvPicPr>
        <p:blipFill>
          <a:blip r:embed="rId3"/>
          <a:stretch>
            <a:fillRect/>
          </a:stretch>
        </p:blipFill>
        <p:spPr>
          <a:xfrm>
            <a:off x="287079" y="1602708"/>
            <a:ext cx="8856921" cy="3157657"/>
          </a:xfrm>
          <a:prstGeom prst="rect">
            <a:avLst/>
          </a:prstGeom>
          <a:ln>
            <a:noFill/>
          </a:ln>
          <a:effectLst>
            <a:outerShdw blurRad="190500" algn="tl" rotWithShape="0">
              <a:srgbClr val="000000">
                <a:alpha val="70000"/>
              </a:srgbClr>
            </a:outerShdw>
          </a:effectLst>
        </p:spPr>
      </p:pic>
      <p:sp>
        <p:nvSpPr>
          <p:cNvPr id="10" name="TextBox 9">
            <a:extLst>
              <a:ext uri="{FF2B5EF4-FFF2-40B4-BE49-F238E27FC236}">
                <a16:creationId xmlns:a16="http://schemas.microsoft.com/office/drawing/2014/main" id="{D5DEB06F-67E3-4638-9DE7-294BB42AE66C}"/>
              </a:ext>
            </a:extLst>
          </p:cNvPr>
          <p:cNvSpPr txBox="1"/>
          <p:nvPr/>
        </p:nvSpPr>
        <p:spPr>
          <a:xfrm>
            <a:off x="287079" y="1233376"/>
            <a:ext cx="2254102" cy="369332"/>
          </a:xfrm>
          <a:prstGeom prst="rect">
            <a:avLst/>
          </a:prstGeom>
          <a:noFill/>
        </p:spPr>
        <p:txBody>
          <a:bodyPr wrap="square" rtlCol="0">
            <a:spAutoFit/>
          </a:bodyPr>
          <a:lstStyle/>
          <a:p>
            <a:r>
              <a:rPr lang="en-US" sz="1800" b="1" u="sng" dirty="0"/>
              <a:t>Instruction: 1 to 5</a:t>
            </a:r>
          </a:p>
        </p:txBody>
      </p:sp>
    </p:spTree>
    <p:extLst>
      <p:ext uri="{BB962C8B-B14F-4D97-AF65-F5344CB8AC3E}">
        <p14:creationId xmlns:p14="http://schemas.microsoft.com/office/powerpoint/2010/main" val="3559172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4" name="Title 3">
            <a:extLst>
              <a:ext uri="{FF2B5EF4-FFF2-40B4-BE49-F238E27FC236}">
                <a16:creationId xmlns:a16="http://schemas.microsoft.com/office/drawing/2014/main" id="{AB06D65B-2AB2-45F1-9DED-E93596C5830B}"/>
              </a:ext>
            </a:extLst>
          </p:cNvPr>
          <p:cNvSpPr>
            <a:spLocks noGrp="1"/>
          </p:cNvSpPr>
          <p:nvPr>
            <p:ph type="ctrTitle"/>
          </p:nvPr>
        </p:nvSpPr>
        <p:spPr>
          <a:xfrm>
            <a:off x="642050" y="184754"/>
            <a:ext cx="3557810" cy="623320"/>
          </a:xfrm>
        </p:spPr>
        <p:txBody>
          <a:bodyPr/>
          <a:lstStyle/>
          <a:p>
            <a:pPr algn="r"/>
            <a:r>
              <a:rPr lang="en-US" dirty="0"/>
              <a:t>Illustration of Timing Diagram </a:t>
            </a:r>
          </a:p>
        </p:txBody>
      </p:sp>
      <p:sp>
        <p:nvSpPr>
          <p:cNvPr id="10" name="TextBox 9">
            <a:extLst>
              <a:ext uri="{FF2B5EF4-FFF2-40B4-BE49-F238E27FC236}">
                <a16:creationId xmlns:a16="http://schemas.microsoft.com/office/drawing/2014/main" id="{D5DEB06F-67E3-4638-9DE7-294BB42AE66C}"/>
              </a:ext>
            </a:extLst>
          </p:cNvPr>
          <p:cNvSpPr txBox="1"/>
          <p:nvPr/>
        </p:nvSpPr>
        <p:spPr>
          <a:xfrm>
            <a:off x="297712" y="1137683"/>
            <a:ext cx="2254102" cy="369332"/>
          </a:xfrm>
          <a:prstGeom prst="rect">
            <a:avLst/>
          </a:prstGeom>
          <a:noFill/>
        </p:spPr>
        <p:txBody>
          <a:bodyPr wrap="square" rtlCol="0">
            <a:spAutoFit/>
          </a:bodyPr>
          <a:lstStyle/>
          <a:p>
            <a:r>
              <a:rPr lang="en-US" sz="1800" b="1" u="sng" dirty="0"/>
              <a:t>Instruction: 6 to 10</a:t>
            </a:r>
          </a:p>
        </p:txBody>
      </p:sp>
      <p:pic>
        <p:nvPicPr>
          <p:cNvPr id="3" name="Picture 2">
            <a:extLst>
              <a:ext uri="{FF2B5EF4-FFF2-40B4-BE49-F238E27FC236}">
                <a16:creationId xmlns:a16="http://schemas.microsoft.com/office/drawing/2014/main" id="{E8081ED5-6891-46BD-AE1F-CC0D6AFEEEAB}"/>
              </a:ext>
            </a:extLst>
          </p:cNvPr>
          <p:cNvPicPr>
            <a:picLocks noChangeAspect="1"/>
          </p:cNvPicPr>
          <p:nvPr/>
        </p:nvPicPr>
        <p:blipFill>
          <a:blip r:embed="rId3"/>
          <a:stretch>
            <a:fillRect/>
          </a:stretch>
        </p:blipFill>
        <p:spPr>
          <a:xfrm>
            <a:off x="98055" y="1674684"/>
            <a:ext cx="8947890" cy="328406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762086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4" name="Title 3">
            <a:extLst>
              <a:ext uri="{FF2B5EF4-FFF2-40B4-BE49-F238E27FC236}">
                <a16:creationId xmlns:a16="http://schemas.microsoft.com/office/drawing/2014/main" id="{AB06D65B-2AB2-45F1-9DED-E93596C5830B}"/>
              </a:ext>
            </a:extLst>
          </p:cNvPr>
          <p:cNvSpPr>
            <a:spLocks noGrp="1"/>
          </p:cNvSpPr>
          <p:nvPr>
            <p:ph type="ctrTitle"/>
          </p:nvPr>
        </p:nvSpPr>
        <p:spPr>
          <a:xfrm>
            <a:off x="642050" y="184754"/>
            <a:ext cx="3557810" cy="623320"/>
          </a:xfrm>
        </p:spPr>
        <p:txBody>
          <a:bodyPr/>
          <a:lstStyle/>
          <a:p>
            <a:pPr algn="r"/>
            <a:r>
              <a:rPr lang="en-US" dirty="0"/>
              <a:t>Illustration of Timing Diagram </a:t>
            </a:r>
          </a:p>
        </p:txBody>
      </p:sp>
      <p:sp>
        <p:nvSpPr>
          <p:cNvPr id="10" name="TextBox 9">
            <a:extLst>
              <a:ext uri="{FF2B5EF4-FFF2-40B4-BE49-F238E27FC236}">
                <a16:creationId xmlns:a16="http://schemas.microsoft.com/office/drawing/2014/main" id="{D5DEB06F-67E3-4638-9DE7-294BB42AE66C}"/>
              </a:ext>
            </a:extLst>
          </p:cNvPr>
          <p:cNvSpPr txBox="1"/>
          <p:nvPr/>
        </p:nvSpPr>
        <p:spPr>
          <a:xfrm>
            <a:off x="297711" y="1020725"/>
            <a:ext cx="2658139" cy="369332"/>
          </a:xfrm>
          <a:prstGeom prst="rect">
            <a:avLst/>
          </a:prstGeom>
          <a:noFill/>
        </p:spPr>
        <p:txBody>
          <a:bodyPr wrap="square" rtlCol="0">
            <a:spAutoFit/>
          </a:bodyPr>
          <a:lstStyle/>
          <a:p>
            <a:r>
              <a:rPr lang="en-US" sz="1800" b="1" u="sng" dirty="0"/>
              <a:t>Instruction: 11 to 13</a:t>
            </a:r>
          </a:p>
        </p:txBody>
      </p:sp>
      <p:pic>
        <p:nvPicPr>
          <p:cNvPr id="5" name="Picture 4">
            <a:extLst>
              <a:ext uri="{FF2B5EF4-FFF2-40B4-BE49-F238E27FC236}">
                <a16:creationId xmlns:a16="http://schemas.microsoft.com/office/drawing/2014/main" id="{A04DF745-48A3-446C-BA51-561E2D7F6DD7}"/>
              </a:ext>
            </a:extLst>
          </p:cNvPr>
          <p:cNvPicPr>
            <a:picLocks noChangeAspect="1"/>
          </p:cNvPicPr>
          <p:nvPr/>
        </p:nvPicPr>
        <p:blipFill>
          <a:blip r:embed="rId3"/>
          <a:stretch>
            <a:fillRect/>
          </a:stretch>
        </p:blipFill>
        <p:spPr>
          <a:xfrm>
            <a:off x="95693" y="1508199"/>
            <a:ext cx="8952614" cy="345054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40728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4" name="Title 3">
            <a:extLst>
              <a:ext uri="{FF2B5EF4-FFF2-40B4-BE49-F238E27FC236}">
                <a16:creationId xmlns:a16="http://schemas.microsoft.com/office/drawing/2014/main" id="{AB06D65B-2AB2-45F1-9DED-E93596C5830B}"/>
              </a:ext>
            </a:extLst>
          </p:cNvPr>
          <p:cNvSpPr>
            <a:spLocks noGrp="1"/>
          </p:cNvSpPr>
          <p:nvPr>
            <p:ph type="ctrTitle"/>
          </p:nvPr>
        </p:nvSpPr>
        <p:spPr>
          <a:xfrm>
            <a:off x="642050" y="184754"/>
            <a:ext cx="3557810" cy="623320"/>
          </a:xfrm>
        </p:spPr>
        <p:txBody>
          <a:bodyPr/>
          <a:lstStyle/>
          <a:p>
            <a:pPr algn="r"/>
            <a:r>
              <a:rPr lang="en-US" dirty="0"/>
              <a:t>Illustration of Timing Diagram </a:t>
            </a:r>
          </a:p>
        </p:txBody>
      </p:sp>
      <p:sp>
        <p:nvSpPr>
          <p:cNvPr id="10" name="TextBox 9">
            <a:extLst>
              <a:ext uri="{FF2B5EF4-FFF2-40B4-BE49-F238E27FC236}">
                <a16:creationId xmlns:a16="http://schemas.microsoft.com/office/drawing/2014/main" id="{D5DEB06F-67E3-4638-9DE7-294BB42AE66C}"/>
              </a:ext>
            </a:extLst>
          </p:cNvPr>
          <p:cNvSpPr txBox="1"/>
          <p:nvPr/>
        </p:nvSpPr>
        <p:spPr>
          <a:xfrm>
            <a:off x="297711" y="1020725"/>
            <a:ext cx="2658139" cy="369332"/>
          </a:xfrm>
          <a:prstGeom prst="rect">
            <a:avLst/>
          </a:prstGeom>
          <a:noFill/>
        </p:spPr>
        <p:txBody>
          <a:bodyPr wrap="square" rtlCol="0">
            <a:spAutoFit/>
          </a:bodyPr>
          <a:lstStyle/>
          <a:p>
            <a:r>
              <a:rPr lang="en-US" sz="1800" b="1" u="sng" dirty="0"/>
              <a:t>Instruction: 14 to 16</a:t>
            </a:r>
          </a:p>
        </p:txBody>
      </p:sp>
      <p:pic>
        <p:nvPicPr>
          <p:cNvPr id="3" name="Picture 2">
            <a:extLst>
              <a:ext uri="{FF2B5EF4-FFF2-40B4-BE49-F238E27FC236}">
                <a16:creationId xmlns:a16="http://schemas.microsoft.com/office/drawing/2014/main" id="{D5E6115F-E327-4C41-8417-AD2ECD2CEE80}"/>
              </a:ext>
            </a:extLst>
          </p:cNvPr>
          <p:cNvPicPr>
            <a:picLocks noChangeAspect="1"/>
          </p:cNvPicPr>
          <p:nvPr/>
        </p:nvPicPr>
        <p:blipFill>
          <a:blip r:embed="rId3"/>
          <a:stretch>
            <a:fillRect/>
          </a:stretch>
        </p:blipFill>
        <p:spPr>
          <a:xfrm>
            <a:off x="292395" y="1602708"/>
            <a:ext cx="8559209" cy="292676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337370485"/>
      </p:ext>
    </p:extLst>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595</Words>
  <Application>Microsoft Office PowerPoint</Application>
  <PresentationFormat>On-screen Show (16:9)</PresentationFormat>
  <Paragraphs>58</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Roboto</vt:lpstr>
      <vt:lpstr>Fira Sans Extra Condensed Medium</vt:lpstr>
      <vt:lpstr>Catamaran Thin</vt:lpstr>
      <vt:lpstr>Livvic</vt:lpstr>
      <vt:lpstr>Wingdings</vt:lpstr>
      <vt:lpstr>Arial</vt:lpstr>
      <vt:lpstr>Engineering Project Proposal by Slidesgo</vt:lpstr>
      <vt:lpstr>Design of A 4 Bit Computer Using VerilogHDL</vt:lpstr>
      <vt:lpstr> PC Architecture At a glance</vt:lpstr>
      <vt:lpstr>Unique Features</vt:lpstr>
      <vt:lpstr>Instructions Performed</vt:lpstr>
      <vt:lpstr>Intuitions From Waveform File</vt:lpstr>
      <vt:lpstr>Illustration of Timing Diagram </vt:lpstr>
      <vt:lpstr>Illustration of Timing Diagram </vt:lpstr>
      <vt:lpstr>Illustration of Timing Diagram </vt:lpstr>
      <vt:lpstr>Illustration of Timing Diagram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of A 4 Bit Computer Using VerilogHDL</dc:title>
  <dc:creator>PrasunOrchi</dc:creator>
  <cp:lastModifiedBy>Prasun Datta</cp:lastModifiedBy>
  <cp:revision>4</cp:revision>
  <dcterms:modified xsi:type="dcterms:W3CDTF">2021-04-01T14:44:06Z</dcterms:modified>
</cp:coreProperties>
</file>